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57" r:id="rId3"/>
    <p:sldId id="302" r:id="rId4"/>
    <p:sldId id="306" r:id="rId5"/>
    <p:sldId id="303" r:id="rId6"/>
    <p:sldId id="305" r:id="rId7"/>
    <p:sldId id="316" r:id="rId8"/>
    <p:sldId id="307" r:id="rId9"/>
    <p:sldId id="311" r:id="rId10"/>
    <p:sldId id="308" r:id="rId11"/>
    <p:sldId id="309" r:id="rId12"/>
    <p:sldId id="317" r:id="rId13"/>
    <p:sldId id="310" r:id="rId14"/>
    <p:sldId id="304" r:id="rId15"/>
    <p:sldId id="312" r:id="rId16"/>
    <p:sldId id="313" r:id="rId17"/>
    <p:sldId id="314" r:id="rId18"/>
    <p:sldId id="315" r:id="rId19"/>
    <p:sldId id="318" r:id="rId20"/>
    <p:sldId id="30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34673-C1DF-104C-BDF5-B6BCC80F7D91}" v="287" dt="2022-02-04T11:54:15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90" d="100"/>
          <a:sy n="90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152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358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9869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4785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6868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6076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57718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9062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2305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6295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367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9421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073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347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871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25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76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se en valeur d’une scène brumeuse sombre">
            <a:extLst>
              <a:ext uri="{FF2B5EF4-FFF2-40B4-BE49-F238E27FC236}">
                <a16:creationId xmlns:a16="http://schemas.microsoft.com/office/drawing/2014/main" id="{7CB41079-3EA3-4D18-AFB7-7B8692A69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54B123F-CBDF-BD40-AA6E-B0B4AB5C6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119" y="1964267"/>
            <a:ext cx="6790006" cy="2421464"/>
          </a:xfrm>
        </p:spPr>
        <p:txBody>
          <a:bodyPr>
            <a:normAutofit/>
          </a:bodyPr>
          <a:lstStyle/>
          <a:p>
            <a:r>
              <a:rPr lang="fr-FR" b="1" dirty="0"/>
              <a:t>Classification de biens de consommation « Place de marché »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5631E1-598C-B047-99F7-B2BE119FE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5252630"/>
            <a:ext cx="7197726" cy="1405467"/>
          </a:xfrm>
        </p:spPr>
        <p:txBody>
          <a:bodyPr>
            <a:normAutofit/>
          </a:bodyPr>
          <a:lstStyle/>
          <a:p>
            <a:r>
              <a:rPr lang="fr-FR" dirty="0"/>
              <a:t>PROJET 6:</a:t>
            </a:r>
          </a:p>
          <a:p>
            <a:r>
              <a:rPr lang="fr-FR" dirty="0"/>
              <a:t>ZEKRIFA ABDELMOUMEN</a:t>
            </a:r>
          </a:p>
        </p:txBody>
      </p:sp>
    </p:spTree>
    <p:extLst>
      <p:ext uri="{BB962C8B-B14F-4D97-AF65-F5344CB8AC3E}">
        <p14:creationId xmlns:p14="http://schemas.microsoft.com/office/powerpoint/2010/main" val="32562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8D08A-8052-2140-A006-2471B37A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dirty="0"/>
              <a:t>Word2Vec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759409-48B2-EA4F-9CC3-F234701E3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3065863" cy="3380823"/>
          </a:xfrm>
        </p:spPr>
        <p:txBody>
          <a:bodyPr>
            <a:normAutofit/>
          </a:bodyPr>
          <a:lstStyle/>
          <a:p>
            <a:r>
              <a:rPr lang="fr-FR" dirty="0" err="1"/>
              <a:t>uysegFUJFVZ</a:t>
            </a:r>
            <a:r>
              <a:rPr lang="fr-FR" dirty="0"/>
              <a:t> </a:t>
            </a:r>
          </a:p>
          <a:p>
            <a:r>
              <a:rPr lang="fr-FR" dirty="0" err="1"/>
              <a:t>efljhgEF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03F524-078C-6E40-BD06-938EFB04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86BBEB-5275-754D-8AF9-8B8E8AFD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491C81-7587-674E-8570-C269C228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69FA80-6405-B248-9564-E83C725C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7060" y="1857519"/>
            <a:ext cx="7225200" cy="3142962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2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9AB09E-473A-BD4E-BB8A-76189F92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dirty="0"/>
              <a:t>BERT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6417E7D-03CE-3D9B-0E4A-83D64460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 err="1"/>
              <a:t>qdzf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FED047-43F8-7346-8EA4-48B58158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5858E1-7810-614A-8F5F-9598D15F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C63E9D-012C-A14B-AC28-5D624FB0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D794DBE-D3A0-3149-A410-C03052E0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930659"/>
            <a:ext cx="6095593" cy="28344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83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9AB09E-473A-BD4E-BB8A-76189F92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dirty="0"/>
              <a:t>BERT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3663AE-68A8-3B67-4E45-AD70CD47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FED047-43F8-7346-8EA4-48B58158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5858E1-7810-614A-8F5F-9598D15F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8/12/22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C63E9D-012C-A14B-AC28-5D624FB0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8E70E6C-D0EF-6144-B1C5-8E2AB382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930659"/>
            <a:ext cx="6095593" cy="28344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414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B3730-15BF-4F41-A148-5EA99515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sz="3300"/>
              <a:t>USE (Universal Sentence Encoder)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CDC710-E5EB-BF86-EDF1-7A3143EDA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C5FB2F-6355-9447-8C7E-8F5E46B9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378C8-8222-BD48-918A-C475ABA5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9DED2B-B199-C94E-8A68-F056DB17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B27B64D-01CE-3543-8B61-F5D603C2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915421"/>
            <a:ext cx="6095593" cy="2864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7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CDD21-0B46-A64F-BE60-399BC685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 (Partie image)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AED089-ED39-2B4B-8E72-4361D94F5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#Importation des images de deux manières différentes, et appropriée aux types d’algorithmes utilisés</a:t>
            </a:r>
          </a:p>
          <a:p>
            <a:r>
              <a:rPr lang="fr-FR" dirty="0"/>
              <a:t>#l’effet du bruit filtrage du bruit</a:t>
            </a:r>
          </a:p>
          <a:p>
            <a:r>
              <a:rPr lang="fr-FR" dirty="0"/>
              <a:t>Transformation des images en noir et blanc « </a:t>
            </a:r>
            <a:r>
              <a:rPr lang="fr-FR" dirty="0" err="1"/>
              <a:t>Greyscale</a:t>
            </a:r>
            <a:r>
              <a:rPr lang="fr-FR" dirty="0"/>
              <a:t> »</a:t>
            </a:r>
          </a:p>
          <a:p>
            <a:pPr marL="0" indent="0">
              <a:buNone/>
            </a:pPr>
            <a:r>
              <a:rPr lang="fr-FR" dirty="0"/>
              <a:t>Égalisation des histogramme , ce qui permet de mettre en évidence un objet qui est dans un environnement de même couleur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37336C-D259-8A44-A177-C2E039214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C28489-0E40-3149-91E9-9AF19704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A4EB96-DC2A-4547-A912-70D96C28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3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F8C55-8166-8D4F-AE27-0393F26C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 et </a:t>
            </a:r>
            <a:r>
              <a:rPr lang="fr-FR" dirty="0" err="1"/>
              <a:t>Clustering</a:t>
            </a:r>
            <a:br>
              <a:rPr lang="fr-FR" dirty="0"/>
            </a:br>
            <a:r>
              <a:rPr lang="fr-FR" dirty="0"/>
              <a:t>(partie image)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F19154-DE17-9940-9CB8-56F2D1583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Faire le même procédé que pour la partie texte</a:t>
            </a:r>
          </a:p>
          <a:p>
            <a:r>
              <a:rPr lang="fr-FR" dirty="0"/>
              <a:t>Extraction des </a:t>
            </a:r>
            <a:r>
              <a:rPr lang="fr-FR" dirty="0" err="1"/>
              <a:t>features</a:t>
            </a:r>
            <a:r>
              <a:rPr lang="fr-FR" dirty="0"/>
              <a:t> suivant les approches suivantes :</a:t>
            </a:r>
          </a:p>
          <a:p>
            <a:pPr lvl="1"/>
            <a:r>
              <a:rPr lang="fr-FR" dirty="0"/>
              <a:t>Approche de Bag of Visual </a:t>
            </a:r>
            <a:r>
              <a:rPr lang="fr-FR" dirty="0" err="1"/>
              <a:t>Words</a:t>
            </a:r>
            <a:r>
              <a:rPr lang="fr-FR" dirty="0"/>
              <a:t> avec SIFT</a:t>
            </a:r>
          </a:p>
          <a:p>
            <a:pPr lvl="1"/>
            <a:r>
              <a:rPr lang="fr-FR" dirty="0"/>
              <a:t>Algorithme de type CNN Transfer Learning</a:t>
            </a:r>
          </a:p>
          <a:p>
            <a:r>
              <a:rPr lang="fr-FR" dirty="0"/>
              <a:t>Réduction de variables en utilisant  l’algorithme « TSNE »</a:t>
            </a:r>
          </a:p>
          <a:p>
            <a:r>
              <a:rPr lang="fr-FR" dirty="0"/>
              <a:t>Faire un </a:t>
            </a:r>
            <a:r>
              <a:rPr lang="fr-FR" dirty="0" err="1"/>
              <a:t>clustering</a:t>
            </a:r>
            <a:r>
              <a:rPr lang="fr-FR" dirty="0"/>
              <a:t> sur 7 catégories suivant le nombre de catégories réelles</a:t>
            </a:r>
          </a:p>
          <a:p>
            <a:r>
              <a:rPr lang="fr-FR" dirty="0"/>
              <a:t>Calcul de l’ARI pour les similitudes entre le </a:t>
            </a:r>
            <a:r>
              <a:rPr lang="fr-FR" dirty="0" err="1"/>
              <a:t>clustering</a:t>
            </a:r>
            <a:r>
              <a:rPr lang="fr-FR" dirty="0"/>
              <a:t> et catégories réelles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8FD9A9-61BB-344C-8E8D-148BD55B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DCB053-E95B-2D4A-812D-425C7AE5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84AB4-8313-1540-80A7-4E0E2D06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9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BF238-D1A4-9340-BFB0-CEE99065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dirty="0"/>
              <a:t>Bag of Visual </a:t>
            </a:r>
            <a:r>
              <a:rPr lang="fr-FR" dirty="0" err="1"/>
              <a:t>Words</a:t>
            </a:r>
            <a:r>
              <a:rPr lang="fr-FR" dirty="0"/>
              <a:t> avec SIFT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934EB0D-9339-2EF7-AA11-102C37C58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248BBC-6C73-394B-BC96-625D8C1D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F26BB6-6056-AF42-B3AA-7462F58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021A1B-F43F-D04D-9FD8-B3745670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37D10D6-6300-804B-9B0A-2E7CED04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930659"/>
            <a:ext cx="6095593" cy="28344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94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C4DDA-C4D3-0947-AAD2-46E151C7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300"/>
              <a:t>Algorithme de type CNN Transfer Learning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EF4937-0B26-D330-14B0-999ED355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04B2A1-52F7-0347-9D88-DFF11917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31B110-546D-4648-A7F2-6E23E654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9A1926-1D80-1D40-B98B-2B7B92EA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8DF9748-3476-F840-922E-ABF59BCE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930659"/>
            <a:ext cx="6095593" cy="28344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372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9EC2B-319F-9049-A9F6-0B86BCC7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Clustering</a:t>
            </a:r>
            <a:r>
              <a:rPr lang="fr-FR" dirty="0"/>
              <a:t> croisé image et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FAE0C7-B0F1-5746-BABD-793741895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604EE3-5AA6-BE47-BBA2-9EE3391D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DB71F9-92A6-8F42-B682-9FA65062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358EAC-59D8-904A-989F-C93C7A9B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4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0233C-1BAF-D346-A272-21800535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300" err="1"/>
              <a:t>Clustering</a:t>
            </a:r>
            <a:r>
              <a:rPr lang="fr-FR" sz="3300"/>
              <a:t> croisé image et texte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C48C0A1-E692-2C7F-48E2-FF924E68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53B68D-165F-C645-AD6E-23B04A7C0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694" y="385763"/>
            <a:ext cx="6148552" cy="2874447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5DC00D-B428-724C-9B1D-D3A8448D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27255" y="5870575"/>
            <a:ext cx="2130387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BC9E28-EDB0-8148-BC4B-31B6B3A9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33843" y="5870575"/>
            <a:ext cx="1265993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8/13/22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500861-D287-D24E-BCED-37D803FA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76037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CDA85640-1846-0648-B1F8-14D50015E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93" y="3607057"/>
            <a:ext cx="6134307" cy="283711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46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8EBDD-D6C0-844C-8DB2-57EDB718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86C228-6849-FD4B-BC0C-EF61F9425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fr-FR" dirty="0"/>
              <a:t>Problématique et pistes de recherche</a:t>
            </a:r>
          </a:p>
          <a:p>
            <a:r>
              <a:rPr lang="fr-FR" dirty="0"/>
              <a:t>Base de données</a:t>
            </a:r>
          </a:p>
          <a:p>
            <a:r>
              <a:rPr lang="fr-FR" dirty="0" err="1"/>
              <a:t>Cleaning</a:t>
            </a:r>
            <a:r>
              <a:rPr lang="fr-FR" dirty="0"/>
              <a:t> </a:t>
            </a:r>
          </a:p>
          <a:p>
            <a:r>
              <a:rPr lang="fr-FR" dirty="0" err="1"/>
              <a:t>Feature</a:t>
            </a:r>
            <a:r>
              <a:rPr lang="fr-FR" dirty="0"/>
              <a:t> engineering et </a:t>
            </a:r>
            <a:r>
              <a:rPr lang="fr-FR" dirty="0" err="1"/>
              <a:t>Clustering</a:t>
            </a:r>
            <a:endParaRPr lang="fr-FR" dirty="0"/>
          </a:p>
          <a:p>
            <a:r>
              <a:rPr lang="fr-FR" dirty="0"/>
              <a:t>Faisabilité du moteur de classification 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6BDBA7-E290-274E-8FEB-F3D88449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5800" y="5870575"/>
            <a:ext cx="2573034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EF7DA8-BCC8-1346-848A-36CA378B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870575"/>
            <a:ext cx="7402286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F90E9B-95F6-EC49-9F4A-FAC6CF67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47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04BFA-DF17-BC43-9153-AB6EF0EE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E296C6-96CA-5E4A-A243-9C6177D8B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976E47-F49B-C844-8041-E1196A5E9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A88679-F26B-2946-9C8F-61AC3495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CA766E-1A8B-1B4B-9C1A-84796286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8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3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2C5A57-380B-4049-93AE-6D884332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/>
              <a:t>Q&amp;A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0AE98C-4AC8-1240-9ED5-5E329788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7EC97B-E56F-5442-AC40-33204A55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D442D1-E14C-6E4F-9369-3F325C42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22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63761-4402-2443-A9CC-253293F8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fr-FR" dirty="0"/>
              <a:t>Problématique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B8E505D-D4F0-E04D-85E6-1131ABB8C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548056"/>
            <a:ext cx="3997362" cy="37575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A0FE1B-2C00-EF92-C41A-A078CC701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fr-FR" dirty="0"/>
              <a:t>PLACE DE MARCHÉ, une plateforme  de E-Commerce </a:t>
            </a:r>
          </a:p>
          <a:p>
            <a:r>
              <a:rPr lang="fr-FR" dirty="0"/>
              <a:t>L’attribution de catégorie d’articles est manuelle</a:t>
            </a:r>
          </a:p>
          <a:p>
            <a:r>
              <a:rPr lang="fr-FR" dirty="0"/>
              <a:t>Souhait d’automatiser cette tâche pour éviter les erreurs</a:t>
            </a:r>
          </a:p>
          <a:p>
            <a:r>
              <a:rPr lang="fr-FR" dirty="0"/>
              <a:t>Notre mission est d’étudier la faisabilité d’un moteur de classification d’articles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CE21FC-3048-CA4C-9770-A84BD32F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663" y="6391687"/>
            <a:ext cx="67629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5E6EA4-E318-9F49-B7F1-4BEDDEC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6517" y="6391687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BD1F38-CEC2-4842-A6CF-D090ED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A0D38-DE64-5341-BF7E-24B9240F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51" y="643465"/>
            <a:ext cx="3746091" cy="5571072"/>
          </a:xfrm>
        </p:spPr>
        <p:txBody>
          <a:bodyPr>
            <a:normAutofit/>
          </a:bodyPr>
          <a:lstStyle/>
          <a:p>
            <a:r>
              <a:rPr lang="fr-FR" dirty="0"/>
              <a:t>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BC9991-3D94-3F4D-B647-B16EA625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650" y="643464"/>
            <a:ext cx="6838883" cy="3731891"/>
          </a:xfrm>
        </p:spPr>
        <p:txBody>
          <a:bodyPr>
            <a:normAutofit/>
          </a:bodyPr>
          <a:lstStyle/>
          <a:p>
            <a:r>
              <a:rPr lang="fr-FR" dirty="0"/>
              <a:t>La base de données contient 1050 éléments.</a:t>
            </a:r>
          </a:p>
          <a:p>
            <a:r>
              <a:rPr lang="fr-FR" dirty="0"/>
              <a:t>On extrait les catégories faites manuellement de la colonne </a:t>
            </a:r>
            <a:r>
              <a:rPr lang="fr-FR" b="1" dirty="0"/>
              <a:t>« </a:t>
            </a:r>
            <a:r>
              <a:rPr lang="fr-FR" b="1" dirty="0" err="1"/>
              <a:t>product_category_tree</a:t>
            </a:r>
            <a:r>
              <a:rPr lang="fr-FR" b="1" dirty="0"/>
              <a:t> »</a:t>
            </a:r>
          </a:p>
          <a:p>
            <a:r>
              <a:rPr lang="fr-FR" dirty="0"/>
              <a:t>Pour la partie Texte, on s’intéresse principalement au nom du produit, et sa description respectivement dans les colonnes </a:t>
            </a:r>
            <a:r>
              <a:rPr lang="fr-FR" b="1" dirty="0"/>
              <a:t>« </a:t>
            </a:r>
            <a:r>
              <a:rPr lang="fr-FR" b="1" dirty="0" err="1"/>
              <a:t>product_name</a:t>
            </a:r>
            <a:r>
              <a:rPr lang="fr-FR" b="1" dirty="0"/>
              <a:t>, description »</a:t>
            </a:r>
          </a:p>
          <a:p>
            <a:r>
              <a:rPr lang="fr-FR" dirty="0"/>
              <a:t>Pour la partie image, on a un dossier qui contient les images des produits, et on trouve le nom des fichier dans la colonne </a:t>
            </a:r>
            <a:r>
              <a:rPr lang="fr-FR" b="1" dirty="0"/>
              <a:t>« image »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B42111-FE32-F746-A775-1529C033F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3" y="3996479"/>
            <a:ext cx="3989063" cy="22180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8EEF6E-77CC-024D-ADD9-56F55693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663" y="6391687"/>
            <a:ext cx="67629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A81C1B-0EAC-1C4A-9C53-D05F14C5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6517" y="6391687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808ECC-F604-3242-AD23-E878A063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A59E0A-F421-3042-926E-ED20919A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 (Partie Texte)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680534-F56D-6845-8F6B-2F569DE48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Concaténation des colonnes </a:t>
            </a:r>
            <a:r>
              <a:rPr lang="fr-FR" b="1" dirty="0"/>
              <a:t>« </a:t>
            </a:r>
            <a:r>
              <a:rPr lang="fr-FR" b="1" dirty="0" err="1"/>
              <a:t>product_name</a:t>
            </a:r>
            <a:r>
              <a:rPr lang="fr-FR" b="1" dirty="0"/>
              <a:t>, description »</a:t>
            </a:r>
          </a:p>
          <a:p>
            <a:r>
              <a:rPr lang="fr-FR" dirty="0" err="1"/>
              <a:t>Tokenisation</a:t>
            </a:r>
            <a:r>
              <a:rPr lang="fr-FR" dirty="0"/>
              <a:t> du texte après concaténation.</a:t>
            </a:r>
          </a:p>
          <a:p>
            <a:r>
              <a:rPr lang="fr-FR" dirty="0"/>
              <a:t>Minuscule , ponctuation </a:t>
            </a:r>
          </a:p>
          <a:p>
            <a:r>
              <a:rPr lang="fr-FR" dirty="0"/>
              <a:t>Suppression des mots commun, des mots courts, et des mots vides</a:t>
            </a:r>
          </a:p>
          <a:p>
            <a:r>
              <a:rPr lang="fr-FR" dirty="0" err="1"/>
              <a:t>Racinisation</a:t>
            </a:r>
            <a:r>
              <a:rPr lang="fr-FR" dirty="0"/>
              <a:t> des mots, comme préparation à certains algorithmes </a:t>
            </a:r>
          </a:p>
          <a:p>
            <a:r>
              <a:rPr lang="fr-FR" dirty="0"/>
              <a:t>Ajout d’un exemple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1B3328-A54E-B647-B443-156D712F0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8/7/22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44DBED-B383-9C4D-AD50-355959A2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CFE8E7-9FCE-A640-9B1F-3F400828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0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9A63-FABE-4945-998F-3932B8CB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 et </a:t>
            </a:r>
            <a:r>
              <a:rPr lang="fr-FR" dirty="0" err="1"/>
              <a:t>Clustering</a:t>
            </a:r>
            <a:br>
              <a:rPr lang="fr-FR" dirty="0"/>
            </a:br>
            <a:r>
              <a:rPr lang="fr-FR" dirty="0"/>
              <a:t>(partie Texte)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5939C9-2A8C-6942-B5D2-0F30B9B9C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Extraction des </a:t>
            </a:r>
            <a:r>
              <a:rPr lang="fr-FR" dirty="0" err="1"/>
              <a:t>features</a:t>
            </a:r>
            <a:r>
              <a:rPr lang="fr-FR" dirty="0"/>
              <a:t> suivant les approches suivantes :</a:t>
            </a:r>
          </a:p>
          <a:p>
            <a:pPr lvl="1"/>
            <a:r>
              <a:rPr lang="fr-FR" dirty="0"/>
              <a:t>Approche Bag of </a:t>
            </a:r>
            <a:r>
              <a:rPr lang="fr-FR" dirty="0" err="1"/>
              <a:t>words</a:t>
            </a:r>
            <a:r>
              <a:rPr lang="fr-FR" dirty="0"/>
              <a:t> comptage simple</a:t>
            </a:r>
          </a:p>
          <a:p>
            <a:pPr lvl="1"/>
            <a:r>
              <a:rPr lang="fr-FR" dirty="0"/>
              <a:t>Approche Bag of </a:t>
            </a:r>
            <a:r>
              <a:rPr lang="fr-FR" dirty="0" err="1"/>
              <a:t>words</a:t>
            </a:r>
            <a:r>
              <a:rPr lang="fr-FR" dirty="0"/>
              <a:t> Tf-</a:t>
            </a:r>
            <a:r>
              <a:rPr lang="fr-FR" dirty="0" err="1"/>
              <a:t>idf</a:t>
            </a:r>
            <a:endParaRPr lang="fr-FR" dirty="0"/>
          </a:p>
          <a:p>
            <a:pPr lvl="1"/>
            <a:r>
              <a:rPr lang="fr-FR" dirty="0"/>
              <a:t>Approche </a:t>
            </a:r>
            <a:r>
              <a:rPr lang="fr-FR" dirty="0" err="1"/>
              <a:t>word</a:t>
            </a:r>
            <a:r>
              <a:rPr lang="fr-FR" dirty="0"/>
              <a:t>/sentence </a:t>
            </a:r>
            <a:r>
              <a:rPr lang="fr-FR" dirty="0" err="1"/>
              <a:t>embedding</a:t>
            </a:r>
            <a:r>
              <a:rPr lang="fr-FR" dirty="0"/>
              <a:t> avec Word2Vec</a:t>
            </a:r>
          </a:p>
          <a:p>
            <a:pPr lvl="1"/>
            <a:r>
              <a:rPr lang="fr-FR" dirty="0"/>
              <a:t>Approche </a:t>
            </a:r>
            <a:r>
              <a:rPr lang="fr-FR" dirty="0" err="1"/>
              <a:t>word</a:t>
            </a:r>
            <a:r>
              <a:rPr lang="fr-FR" dirty="0"/>
              <a:t>/sentence </a:t>
            </a:r>
            <a:r>
              <a:rPr lang="fr-FR" dirty="0" err="1"/>
              <a:t>embedding</a:t>
            </a:r>
            <a:r>
              <a:rPr lang="fr-FR" dirty="0"/>
              <a:t> avec BERT</a:t>
            </a:r>
          </a:p>
          <a:p>
            <a:pPr lvl="1"/>
            <a:r>
              <a:rPr lang="fr-FR" dirty="0"/>
              <a:t>Approche </a:t>
            </a:r>
            <a:r>
              <a:rPr lang="fr-FR" dirty="0" err="1"/>
              <a:t>word</a:t>
            </a:r>
            <a:r>
              <a:rPr lang="fr-FR" dirty="0"/>
              <a:t>/sentence </a:t>
            </a:r>
            <a:r>
              <a:rPr lang="fr-FR" dirty="0" err="1"/>
              <a:t>embedding</a:t>
            </a:r>
            <a:r>
              <a:rPr lang="fr-FR" dirty="0"/>
              <a:t> avec USE (Universal Sentence Encoder)</a:t>
            </a:r>
          </a:p>
          <a:p>
            <a:r>
              <a:rPr lang="fr-FR" dirty="0"/>
              <a:t>Réduction de dimensions avec ACP (Optionnel)</a:t>
            </a:r>
          </a:p>
          <a:p>
            <a:r>
              <a:rPr lang="fr-FR" dirty="0"/>
              <a:t>Représentation graphique des </a:t>
            </a:r>
            <a:r>
              <a:rPr lang="fr-FR" dirty="0" err="1"/>
              <a:t>features</a:t>
            </a:r>
            <a:r>
              <a:rPr lang="fr-FR" dirty="0"/>
              <a:t> en 2D avec l’algorithme « TSNE »</a:t>
            </a:r>
          </a:p>
          <a:p>
            <a:r>
              <a:rPr lang="fr-FR" dirty="0"/>
              <a:t>Faire un </a:t>
            </a:r>
            <a:r>
              <a:rPr lang="fr-FR" dirty="0" err="1"/>
              <a:t>clustering</a:t>
            </a:r>
            <a:r>
              <a:rPr lang="fr-FR" dirty="0"/>
              <a:t> sur 7 catégories suivant le nombre de catégories réelles</a:t>
            </a:r>
          </a:p>
          <a:p>
            <a:r>
              <a:rPr lang="fr-FR" dirty="0"/>
              <a:t>Calcul de l’ARI pour les similitudes entre le </a:t>
            </a:r>
            <a:r>
              <a:rPr lang="fr-FR" dirty="0" err="1"/>
              <a:t>clustering</a:t>
            </a:r>
            <a:r>
              <a:rPr lang="fr-FR" dirty="0"/>
              <a:t> et catégories réelles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C0684B-8566-5643-B8F2-6F7783E2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8/12/22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8D48AD-9C0F-8C45-9260-FDDD7A40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1A9387-CFFC-684C-ADCB-3FBED611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5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4DFAC-21FA-D541-BB98-BBC459DB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dirty="0"/>
              <a:t>Bag of </a:t>
            </a:r>
            <a:r>
              <a:rPr lang="fr-FR" dirty="0" err="1"/>
              <a:t>words</a:t>
            </a:r>
            <a:r>
              <a:rPr lang="fr-FR" dirty="0"/>
              <a:t> comptage simple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F8D318-D108-E74C-8B27-BC842C905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se fait après calcul d’ACP.</a:t>
            </a:r>
          </a:p>
          <a:p>
            <a:r>
              <a:rPr lang="fr-FR" dirty="0"/>
              <a:t>On vois le ARI score est très faible. </a:t>
            </a:r>
          </a:p>
          <a:p>
            <a:r>
              <a:rPr lang="fr-FR" dirty="0"/>
              <a:t>Calcul de TSNE forme des blobs, dans les catégories réelle, </a:t>
            </a:r>
          </a:p>
          <a:p>
            <a:r>
              <a:rPr lang="fr-FR" dirty="0"/>
              <a:t>La pertinence de faire un </a:t>
            </a:r>
            <a:r>
              <a:rPr lang="fr-FR" dirty="0" err="1"/>
              <a:t>clusering</a:t>
            </a:r>
            <a:r>
              <a:rPr lang="fr-FR" dirty="0"/>
              <a:t> sur les données après calcul de TSNE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DF01C2-9794-A04E-B68C-703BE0FD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82F4A4-A10B-D348-ADCD-7FBAD3AB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F1D7C8-FE56-1D47-8997-D9D10059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1B00B05-9DC7-2C4E-A985-4734AB99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980" y="2082737"/>
            <a:ext cx="6911058" cy="310997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24B126-DF20-D842-AD7C-D926F2D7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dirty="0"/>
              <a:t>Bag of </a:t>
            </a:r>
            <a:r>
              <a:rPr lang="fr-FR" dirty="0" err="1"/>
              <a:t>words</a:t>
            </a:r>
            <a:r>
              <a:rPr lang="fr-FR" dirty="0"/>
              <a:t> comptage simple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1FA472-E270-304F-98A3-20FD55859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fr-FR" dirty="0"/>
              <a:t>L’amélioration du score qui passe de 0.047 à 0.452</a:t>
            </a:r>
          </a:p>
          <a:p>
            <a:r>
              <a:rPr lang="fr-FR" dirty="0"/>
              <a:t>La catégorie « </a:t>
            </a:r>
            <a:r>
              <a:rPr lang="fr-FR" dirty="0" err="1"/>
              <a:t>kitchen</a:t>
            </a:r>
            <a:r>
              <a:rPr lang="fr-FR" dirty="0"/>
              <a:t> &amp; </a:t>
            </a:r>
            <a:r>
              <a:rPr lang="fr-FR" dirty="0" err="1"/>
              <a:t>dining</a:t>
            </a:r>
            <a:r>
              <a:rPr lang="fr-FR" dirty="0"/>
              <a:t> » a bien été identifiée par le </a:t>
            </a:r>
            <a:r>
              <a:rPr lang="fr-FR" dirty="0" err="1"/>
              <a:t>clustering</a:t>
            </a:r>
            <a:endParaRPr lang="fr-FR" dirty="0"/>
          </a:p>
          <a:p>
            <a:r>
              <a:rPr lang="fr-FR" dirty="0"/>
              <a:t>Les catégories « home </a:t>
            </a:r>
            <a:r>
              <a:rPr lang="fr-FR" dirty="0" err="1"/>
              <a:t>decor</a:t>
            </a:r>
            <a:r>
              <a:rPr lang="fr-FR" dirty="0"/>
              <a:t> &amp; festive </a:t>
            </a:r>
            <a:r>
              <a:rPr lang="fr-FR" dirty="0" err="1"/>
              <a:t>needs</a:t>
            </a:r>
            <a:r>
              <a:rPr lang="fr-FR" dirty="0"/>
              <a:t> » « computers » et « </a:t>
            </a:r>
            <a:r>
              <a:rPr lang="fr-FR" dirty="0" err="1"/>
              <a:t>watches</a:t>
            </a:r>
            <a:r>
              <a:rPr lang="fr-FR" dirty="0"/>
              <a:t> » sont identifiés partiellement, </a:t>
            </a:r>
          </a:p>
          <a:p>
            <a:r>
              <a:rPr lang="fr-FR" dirty="0"/>
              <a:t>Pour les autres catégories, elles sont confondues </a:t>
            </a:r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907117-1CCC-F74B-A7FB-E6C2CE39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191B4-C58D-9048-9B03-E11412CA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38462E-AFCE-E645-94F0-C2C20F5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9B71AAA-6109-724D-8CA4-4801860D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085" y="1944773"/>
            <a:ext cx="7225200" cy="33416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18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F9CE1A-C3C4-5041-BB14-E56C4096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dirty="0"/>
              <a:t>Bag of </a:t>
            </a:r>
            <a:r>
              <a:rPr lang="fr-FR" dirty="0" err="1"/>
              <a:t>words</a:t>
            </a:r>
            <a:r>
              <a:rPr lang="fr-FR" dirty="0"/>
              <a:t> Tf-</a:t>
            </a:r>
            <a:r>
              <a:rPr lang="fr-FR" dirty="0" err="1"/>
              <a:t>idf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BC293E-73BA-884B-B0CB-8027AA8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fr-FR" dirty="0"/>
              <a:t>Une amélioration du score ARI qui passe à 0.558</a:t>
            </a:r>
          </a:p>
          <a:p>
            <a:r>
              <a:rPr lang="fr-FR" dirty="0"/>
              <a:t>On voit qu’il y a moins de confusion entre les catégories, même si « </a:t>
            </a:r>
            <a:r>
              <a:rPr lang="fr-FR" dirty="0" err="1"/>
              <a:t>kitchen</a:t>
            </a:r>
            <a:r>
              <a:rPr lang="fr-FR" dirty="0"/>
              <a:t> &amp; </a:t>
            </a:r>
            <a:r>
              <a:rPr lang="fr-FR" dirty="0" err="1"/>
              <a:t>dining</a:t>
            </a:r>
            <a:r>
              <a:rPr lang="fr-FR" dirty="0"/>
              <a:t> » est moins pure que dans la précédente.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A27F2-6BA9-D34A-8B42-D5AC4BA6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7C605C-88BA-0C44-A749-13BA7C98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8/7/22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593B3A-5AD0-5F41-BBAA-6EE36130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9D9493-2E0D-124A-9575-236A007F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365" y="1757363"/>
            <a:ext cx="7226905" cy="341471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053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652</Words>
  <Application>Microsoft Macintosh PowerPoint</Application>
  <PresentationFormat>Grand écran</PresentationFormat>
  <Paragraphs>117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Céleste</vt:lpstr>
      <vt:lpstr>Classification de biens de consommation « Place de marché »</vt:lpstr>
      <vt:lpstr>Sommaire </vt:lpstr>
      <vt:lpstr>Problématique</vt:lpstr>
      <vt:lpstr>Base de Données</vt:lpstr>
      <vt:lpstr>Feature engineering (Partie Texte)</vt:lpstr>
      <vt:lpstr>Feature engineering et Clustering (partie Texte) </vt:lpstr>
      <vt:lpstr>Bag of words comptage simple</vt:lpstr>
      <vt:lpstr>Bag of words comptage simple</vt:lpstr>
      <vt:lpstr>Bag of words Tf-idf</vt:lpstr>
      <vt:lpstr>Word2Vec</vt:lpstr>
      <vt:lpstr>BERT</vt:lpstr>
      <vt:lpstr>BERT</vt:lpstr>
      <vt:lpstr>USE (Universal Sentence Encoder)</vt:lpstr>
      <vt:lpstr>Feature engineering (Partie image)</vt:lpstr>
      <vt:lpstr>Feature engineering et Clustering (partie image) </vt:lpstr>
      <vt:lpstr>Bag of Visual Words avec SIFT</vt:lpstr>
      <vt:lpstr>Algorithme de type CNN Transfer Learning</vt:lpstr>
      <vt:lpstr>Clustering croisé image et texte</vt:lpstr>
      <vt:lpstr>Clustering croisé image et texte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de biens de consommation « Place de marché »</dc:title>
  <dc:creator>Abdelmoumen ZEKRIFA</dc:creator>
  <cp:lastModifiedBy>Abdelmoumen ZEKRIFA</cp:lastModifiedBy>
  <cp:revision>1</cp:revision>
  <dcterms:created xsi:type="dcterms:W3CDTF">2022-08-13T14:54:37Z</dcterms:created>
  <dcterms:modified xsi:type="dcterms:W3CDTF">2022-08-14T08:20:10Z</dcterms:modified>
</cp:coreProperties>
</file>